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3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54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4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6514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3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8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4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1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3217-04B8-4D2D-88A0-9F16FB78F9F4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A2820E-67B1-4F20-B94F-20A04084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datasets/1.1.0/frozen_pbmc_donor_b" TargetMode="External"/><Relationship Id="rId2" Type="http://schemas.openxmlformats.org/officeDocument/2006/relationships/hyperlink" Target="https://support.10xgenomics.com/single-cell-gene-expression/datasets/1.1.0/frozen_pbmc_donor_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Study 1: PMBC Donors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Johnathan Lo,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3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/>
          <a:lstStyle/>
          <a:p>
            <a:r>
              <a:rPr lang="en-US" dirty="0" smtClean="0"/>
              <a:t>t-SNE: left is with correspondence,  right is without correspondence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1" y="2631988"/>
            <a:ext cx="5385827" cy="3447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68" y="2631988"/>
            <a:ext cx="5403910" cy="34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/>
          <a:lstStyle/>
          <a:p>
            <a:r>
              <a:rPr lang="en-US" dirty="0" smtClean="0"/>
              <a:t>UMAP: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11" y="2697432"/>
            <a:ext cx="5170569" cy="333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1" y="2697431"/>
            <a:ext cx="5212090" cy="33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: left is with correspondence,  right is without correspondence (note apparent bug in </a:t>
            </a:r>
            <a:r>
              <a:rPr lang="en-US" dirty="0" err="1" smtClean="0"/>
              <a:t>kBET</a:t>
            </a:r>
            <a:r>
              <a:rPr lang="en-US" dirty="0" smtClean="0"/>
              <a:t> when observed approaches 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21" y="2333679"/>
            <a:ext cx="5511317" cy="4263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6" y="2335427"/>
            <a:ext cx="5629999" cy="43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1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LISI: left is with correspondence,  right is without correspondence (note bug when batches do not overlap at all)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8" y="2398678"/>
            <a:ext cx="3384768" cy="3099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85" y="3064476"/>
            <a:ext cx="3828660" cy="3505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2" y="112386"/>
            <a:ext cx="3816303" cy="29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43" y="2335427"/>
            <a:ext cx="3686138" cy="33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9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PCA: left is with correspondence,  right is without correspondence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7523"/>
            <a:ext cx="5957257" cy="3797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59" y="2203557"/>
            <a:ext cx="6219041" cy="39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2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t-SNE: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74" y="2184400"/>
            <a:ext cx="5674315" cy="363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84400"/>
            <a:ext cx="567431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3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UMAP: left is with correspondence,  right is without correspondence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744"/>
            <a:ext cx="5782292" cy="3687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6" y="2416744"/>
            <a:ext cx="5706778" cy="36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: left is with correspondence,  right is without correspondence. Similar values for both correspondence and without!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34" y="2287634"/>
            <a:ext cx="5609969" cy="433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5427"/>
            <a:ext cx="5548184" cy="429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UnionCom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/>
          </a:bodyPr>
          <a:lstStyle/>
          <a:p>
            <a:r>
              <a:rPr lang="en-US" dirty="0" smtClean="0"/>
              <a:t>LISI: left is with correspondence,  right is without correspondence. Note similarities.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5" y="187534"/>
            <a:ext cx="3772105" cy="3453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1" y="2245712"/>
            <a:ext cx="3605676" cy="3301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64" y="3657240"/>
            <a:ext cx="3467676" cy="317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57" y="2245712"/>
            <a:ext cx="3543778" cy="32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0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PCA: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03" y="2287373"/>
            <a:ext cx="5858775" cy="3750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9" y="2287373"/>
            <a:ext cx="573809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Data source: </a:t>
            </a:r>
            <a:r>
              <a:rPr lang="en-US" dirty="0">
                <a:hlinkClick r:id="rId2"/>
              </a:rPr>
              <a:t>https://support.10xgenomics.com/single-cell-gene-expression/datasets/1.1.0/frozen_pbmc_donor_a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https://support.10xgenomics.com/single-cell-gene-expression/datasets/1.1.0/frozen_pbmc_donor_b</a:t>
            </a:r>
            <a:endParaRPr lang="en-US" dirty="0"/>
          </a:p>
          <a:p>
            <a:pPr lvl="1"/>
            <a:r>
              <a:rPr lang="en-US" dirty="0" smtClean="0"/>
              <a:t>Datasets contain identical features and cell types but with batch effects due to temporal, spatial, and technical differences</a:t>
            </a:r>
          </a:p>
          <a:p>
            <a:pPr lvl="1"/>
            <a:r>
              <a:rPr lang="en-US" dirty="0" smtClean="0"/>
              <a:t>Donor A: ~3000 observations, Donor B: ~8000 observations, 24k features each</a:t>
            </a:r>
          </a:p>
          <a:p>
            <a:pPr lvl="1"/>
            <a:r>
              <a:rPr lang="en-US" dirty="0" smtClean="0"/>
              <a:t>Data from </a:t>
            </a:r>
            <a:r>
              <a:rPr lang="en-US" dirty="0" err="1" smtClean="0"/>
              <a:t>scRNA-seq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5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794049"/>
          </a:xfrm>
        </p:spPr>
        <p:txBody>
          <a:bodyPr/>
          <a:lstStyle/>
          <a:p>
            <a:r>
              <a:rPr lang="en-US" dirty="0" smtClean="0"/>
              <a:t>t-SNE: left is with correspondence,  right is without correspondence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62" y="2287373"/>
            <a:ext cx="5462946" cy="3470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7" y="2287373"/>
            <a:ext cx="5422291" cy="34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794049"/>
          </a:xfrm>
        </p:spPr>
        <p:txBody>
          <a:bodyPr/>
          <a:lstStyle/>
          <a:p>
            <a:r>
              <a:rPr lang="en-US" dirty="0" smtClean="0"/>
              <a:t>UMAP: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373"/>
            <a:ext cx="5764962" cy="3712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61" y="2287373"/>
            <a:ext cx="5754089" cy="37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/>
          </a:bodyPr>
          <a:lstStyle/>
          <a:p>
            <a:r>
              <a:rPr lang="en-US" dirty="0" err="1" smtClean="0"/>
              <a:t>kBET</a:t>
            </a:r>
            <a:r>
              <a:rPr lang="en-US" dirty="0" smtClean="0"/>
              <a:t>: left is with correspondence,  right is without correspondence. Note bug again.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8" y="2335427"/>
            <a:ext cx="5523863" cy="4272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0" y="2335427"/>
            <a:ext cx="5523863" cy="42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2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MMD-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842103"/>
          </a:xfrm>
        </p:spPr>
        <p:txBody>
          <a:bodyPr>
            <a:normAutofit/>
          </a:bodyPr>
          <a:lstStyle/>
          <a:p>
            <a:r>
              <a:rPr lang="en-US" dirty="0" smtClean="0"/>
              <a:t>LISI: left is with correspondence,  right is without correspondence.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90" y="0"/>
            <a:ext cx="3689359" cy="3377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1" y="3377920"/>
            <a:ext cx="3800938" cy="348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21" y="2335426"/>
            <a:ext cx="3401001" cy="3113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5427"/>
            <a:ext cx="3605676" cy="33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ASW and ARI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473720"/>
              </p:ext>
            </p:extLst>
          </p:nvPr>
        </p:nvGraphicFramePr>
        <p:xfrm>
          <a:off x="259063" y="1930400"/>
          <a:ext cx="10123568" cy="3185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Macro-Enabled Worksheet" r:id="rId3" imgW="3057620" imgH="961968" progId="Excel.SheetMacroEnabled.12">
                  <p:embed/>
                </p:oleObj>
              </mc:Choice>
              <mc:Fallback>
                <p:oleObj name="Macro-Enabled Worksheet" r:id="rId3" imgW="3057620" imgH="96196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63" y="1930400"/>
                        <a:ext cx="10123568" cy="3185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93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no integration (control), Harmony, </a:t>
            </a:r>
            <a:r>
              <a:rPr lang="en-US" dirty="0" err="1" smtClean="0"/>
              <a:t>UnionCom</a:t>
            </a:r>
            <a:r>
              <a:rPr lang="en-US" dirty="0" smtClean="0"/>
              <a:t>, and MMD-</a:t>
            </a:r>
            <a:r>
              <a:rPr lang="en-US" dirty="0" err="1" smtClean="0"/>
              <a:t>ResNet</a:t>
            </a:r>
            <a:r>
              <a:rPr lang="en-US" dirty="0" smtClean="0"/>
              <a:t> and evaluate using previously discussed methods</a:t>
            </a:r>
          </a:p>
          <a:p>
            <a:r>
              <a:rPr lang="en-US" dirty="0" smtClean="0"/>
              <a:t>Merged datasets are treated in two ways before integration</a:t>
            </a:r>
          </a:p>
          <a:p>
            <a:pPr lvl="1"/>
            <a:r>
              <a:rPr lang="en-US" dirty="0" smtClean="0"/>
              <a:t>with normal correspondence (i.e. full correspondence) between the features</a:t>
            </a:r>
          </a:p>
          <a:p>
            <a:pPr lvl="1"/>
            <a:r>
              <a:rPr lang="en-US" dirty="0" smtClean="0"/>
              <a:t>With feature names altered to induce zero correspondence</a:t>
            </a:r>
          </a:p>
          <a:p>
            <a:pPr lvl="1"/>
            <a:r>
              <a:rPr lang="en-US" dirty="0" smtClean="0"/>
              <a:t>Donor A data is then merged with Donor B and taken through standard preprocessing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2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PCA: left is with correspondence,  right is without correspondence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92" y="2329013"/>
            <a:ext cx="5623686" cy="3599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013"/>
            <a:ext cx="5583892" cy="35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t-SNE: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00"/>
            <a:ext cx="5795319" cy="368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9" y="2342978"/>
            <a:ext cx="5540259" cy="3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UMAP: left is with correspondence,  right is without correspondence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" y="2461289"/>
            <a:ext cx="6075886" cy="384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34" y="2461289"/>
            <a:ext cx="5910316" cy="38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err="1" smtClean="0"/>
              <a:t>kBET</a:t>
            </a:r>
            <a:r>
              <a:rPr lang="en-US" dirty="0" smtClean="0"/>
              <a:t>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0" y="2624783"/>
            <a:ext cx="5290981" cy="4092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0" y="2624783"/>
            <a:ext cx="5290981" cy="40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LISI: left is with correspondence,  right is without correspondence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78" y="288527"/>
            <a:ext cx="3363278" cy="3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01" y="3367892"/>
            <a:ext cx="3595955" cy="329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" y="2251473"/>
            <a:ext cx="3290253" cy="3012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2" y="2251473"/>
            <a:ext cx="3359235" cy="30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Harmony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41" y="1493324"/>
            <a:ext cx="5772893" cy="4808622"/>
          </a:xfrm>
        </p:spPr>
        <p:txBody>
          <a:bodyPr/>
          <a:lstStyle/>
          <a:p>
            <a:r>
              <a:rPr lang="en-US" dirty="0" smtClean="0"/>
              <a:t>PCA: left is with correspondence,  right is without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1" y="2602470"/>
            <a:ext cx="5084471" cy="325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05" y="2602470"/>
            <a:ext cx="5084470" cy="32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184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783</TotalTime>
  <Words>453</Words>
  <Application>Microsoft Office PowerPoint</Application>
  <PresentationFormat>Widescreen</PresentationFormat>
  <Paragraphs>54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Trebuchet MS</vt:lpstr>
      <vt:lpstr>Wingdings 3</vt:lpstr>
      <vt:lpstr>Facet</vt:lpstr>
      <vt:lpstr>Microsoft Excel Macro-Enabled Worksheet</vt:lpstr>
      <vt:lpstr>Case Study 1: PMBC Donors</vt:lpstr>
      <vt:lpstr>Description of the dataset</vt:lpstr>
      <vt:lpstr>Experimental design</vt:lpstr>
      <vt:lpstr>Results: Controls</vt:lpstr>
      <vt:lpstr>Results: Controls</vt:lpstr>
      <vt:lpstr>Results: Controls</vt:lpstr>
      <vt:lpstr>Results: Controls</vt:lpstr>
      <vt:lpstr>Results: Controls</vt:lpstr>
      <vt:lpstr>Results: Harmony</vt:lpstr>
      <vt:lpstr>Results: Harmony</vt:lpstr>
      <vt:lpstr>Results: Harmony</vt:lpstr>
      <vt:lpstr>Results: Harmony</vt:lpstr>
      <vt:lpstr>Results: Harmony</vt:lpstr>
      <vt:lpstr>Results: UnionCom</vt:lpstr>
      <vt:lpstr>Results: UnionCom</vt:lpstr>
      <vt:lpstr>Results: UnionCom</vt:lpstr>
      <vt:lpstr>Results: UnionCom</vt:lpstr>
      <vt:lpstr>Results: UnionCom</vt:lpstr>
      <vt:lpstr>Results: MMD-ResNet</vt:lpstr>
      <vt:lpstr>Results: MMD-ResNet</vt:lpstr>
      <vt:lpstr>Results: MMD-ResNet</vt:lpstr>
      <vt:lpstr>Results: MMD-ResNet</vt:lpstr>
      <vt:lpstr>Results: MMD-ResNet</vt:lpstr>
      <vt:lpstr>ASW and 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1: PMBC Donors</dc:title>
  <dc:creator>Johnathan Lo</dc:creator>
  <cp:lastModifiedBy>Johnathan Lo</cp:lastModifiedBy>
  <cp:revision>12</cp:revision>
  <dcterms:created xsi:type="dcterms:W3CDTF">2020-08-07T04:58:50Z</dcterms:created>
  <dcterms:modified xsi:type="dcterms:W3CDTF">2020-08-07T18:02:22Z</dcterms:modified>
</cp:coreProperties>
</file>